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825" r:id="rId3"/>
    <p:sldId id="257" r:id="rId4"/>
    <p:sldId id="276" r:id="rId5"/>
    <p:sldId id="830" r:id="rId6"/>
    <p:sldId id="831" r:id="rId7"/>
    <p:sldId id="846" r:id="rId8"/>
    <p:sldId id="827" r:id="rId9"/>
    <p:sldId id="838" r:id="rId10"/>
    <p:sldId id="840" r:id="rId11"/>
    <p:sldId id="841" r:id="rId12"/>
    <p:sldId id="826" r:id="rId13"/>
    <p:sldId id="27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505"/>
    <a:srgbClr val="404040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D75C-18D2-4644-890E-D1B9FA9E0EFD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455-7A00-4900-A593-4226D16CF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43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9F4B-5288-A94D-AEB3-3B38E6300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CA1A-B9EA-FF42-A3DB-B1690766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94D9-769C-0944-8FB3-8CD1348C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B58A3-EFEB-4741-9D2E-CB433CC9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C61-A05C-9346-9243-42628879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1D9E312-C2DE-834D-9791-DBF243D36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81E938-3115-954A-97B3-71C7D2258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>
            <a:extLst>
              <a:ext uri="{FF2B5EF4-FFF2-40B4-BE49-F238E27FC236}">
                <a16:creationId xmlns:a16="http://schemas.microsoft.com/office/drawing/2014/main" id="{8C2D79AD-B444-6C45-8666-B189AD07A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188EE-465D-33A2-274A-2F757BF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7E5-10BE-FB48-B2AA-C23AB10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E4DC-7C28-3D40-BCF6-8C600C35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9539-F0F6-664C-B61D-58E0B757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6353-79A4-1248-BE79-DE131F37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8208-406C-5E44-B085-A8A88846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831F-12CD-3343-9397-110D451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F310-8952-3C48-9B31-69B7D197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262DF-F0D2-784C-BFF4-185719E8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F7B0-1D8D-974C-88A2-9E8C72F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D6B3-B86D-034A-B216-2B2235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3F-2159-AA4F-B092-09470338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515-2763-BB4F-8950-830DB47AC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E0A3-3308-B941-9619-0C38AC12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EA94-E398-B741-995A-E74D2527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9F9B7-1CFB-A14B-8218-199816F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9D5C-3B3C-4D40-B0A5-7187A89D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BD3-C60D-384F-9FCA-171944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230F0-C56C-DE49-8FB0-E10E1E9E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CA35-792C-8C47-AFA0-9F66C15A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5D4A-0DC6-C94C-B073-9AE239B8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7F8C-02CB-8346-A878-73E3C9B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B4F0-0F48-7043-99E3-8B53E66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C5901-5D50-F545-B181-8ACFEC7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04839-864C-4F4C-88BB-EADA6FDA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801D-D1C7-104E-8C95-0D1D6E3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AB02-4EEE-A241-B5BD-9F1C7FF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068A-DC01-0445-AD90-8D99FC6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4A9288-4E1E-FF41-8B96-0666CE849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58C64E-6959-F448-867C-0277BDBE8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AB1C3D3-C3FE-9C40-A04B-F5AD8355FF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0D9AAD5-AB1F-084E-B1B2-103183A14C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52895B8A-5A0B-F645-8906-C67564E56F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4C173EA0-E348-F84B-93B8-4CD1ED911EA8}"/>
              </a:ext>
            </a:extLst>
          </p:cNvPr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60A65F3-5CA4-8E49-B678-65C77486E5E2}"/>
              </a:ext>
            </a:extLst>
          </p:cNvPr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FBF9BE-8013-EF4C-906B-D631BD672662}"/>
              </a:ext>
            </a:extLst>
          </p:cNvPr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DF9266E-561C-B54F-9D43-75BBCF95D68C}"/>
              </a:ext>
            </a:extLst>
          </p:cNvPr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9616158-B93A-4D4E-8769-AFA18B999CD3}"/>
              </a:ext>
            </a:extLst>
          </p:cNvPr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1EEDB25-C8A4-5A48-8EFF-C2CAABFF7F87}"/>
              </a:ext>
            </a:extLst>
          </p:cNvPr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1E259-DA15-5D49-A0CF-B8705876AD93}"/>
              </a:ext>
            </a:extLst>
          </p:cNvPr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67C2D23-EA31-124D-A9A9-38B85D2CF5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>
            <a:extLst>
              <a:ext uri="{FF2B5EF4-FFF2-40B4-BE49-F238E27FC236}">
                <a16:creationId xmlns:a16="http://schemas.microsoft.com/office/drawing/2014/main" id="{49ADB4C3-5A3E-2E45-9723-E15E78238C11}"/>
              </a:ext>
            </a:extLst>
          </p:cNvPr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8624EC4D-2460-E644-BA8A-CEB03CB63F43}"/>
              </a:ext>
            </a:extLst>
          </p:cNvPr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E52AC10B-5090-9E4A-B264-890987482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B4828-9AE2-3943-82CE-F995C7961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CEBC2EA3-52B4-594F-BE9E-5D8D3C155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9B49B5-50FD-DB47-BA98-AB90AD066BAE}"/>
              </a:ext>
            </a:extLst>
          </p:cNvPr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03065B40-67B6-B243-B1DD-9D67DD8B2629}"/>
                </a:ext>
              </a:extLst>
            </p:cNvPr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D3B9040-F0E1-BD4C-9915-AA0A38F1A8E4}"/>
                </a:ext>
              </a:extLst>
            </p:cNvPr>
            <p:cNvSpPr txBox="1"/>
            <p:nvPr/>
          </p:nvSpPr>
          <p:spPr>
            <a:xfrm>
              <a:off x="415702" y="2409490"/>
              <a:ext cx="5680298" cy="203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等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产品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285864" indent="-285864"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28C5C2-B57C-3F48-8E2C-533402F70D1A}"/>
                </a:ext>
              </a:extLst>
            </p:cNvPr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</a:p>
            <a:p>
              <a:pPr marL="0" marR="0" lvl="0" indent="0" algn="l" defTabSz="1087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386BB90-3A95-514A-933F-AC1E3859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7E0EC4F9-DE4B-1F46-A540-7F0B8D5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15FDA947-C2B9-6442-BB84-01C1F8C0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51A9FE-3380-A849-95CA-0BD8BCE06C45}"/>
                </a:ext>
              </a:extLst>
            </p:cNvPr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4BDCE2DC-9A58-ED41-AAD2-0A87F567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70EC7C-C5A1-804A-BCFA-94BCE015D6AA}"/>
                </a:ext>
              </a:extLst>
            </p:cNvPr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768026" y="2494916"/>
            <a:ext cx="5861749" cy="1096009"/>
          </a:xfrm>
        </p:spPr>
        <p:txBody>
          <a:bodyPr wrap="square" anchor="b">
            <a:normAutofit/>
          </a:bodyPr>
          <a:lstStyle>
            <a:lvl1pPr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12" name="Rectangle 22"/>
          <p:cNvSpPr/>
          <p:nvPr userDrawn="1"/>
        </p:nvSpPr>
        <p:spPr>
          <a:xfrm>
            <a:off x="10816853" y="379054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3"/>
          <p:cNvSpPr/>
          <p:nvPr userDrawn="1"/>
        </p:nvSpPr>
        <p:spPr>
          <a:xfrm>
            <a:off x="10232572" y="293239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/>
          <p:nvPr userDrawn="1"/>
        </p:nvSpPr>
        <p:spPr>
          <a:xfrm>
            <a:off x="11201836" y="2932394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/>
          <p:cNvSpPr/>
          <p:nvPr userDrawn="1"/>
        </p:nvSpPr>
        <p:spPr>
          <a:xfrm>
            <a:off x="11201836" y="1952680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/>
          <p:cNvSpPr/>
          <p:nvPr userDrawn="1"/>
        </p:nvSpPr>
        <p:spPr>
          <a:xfrm>
            <a:off x="11310802" y="392807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2"/>
          <p:cNvSpPr/>
          <p:nvPr userDrawn="1"/>
        </p:nvSpPr>
        <p:spPr>
          <a:xfrm>
            <a:off x="11202298" y="397532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2"/>
          <p:cNvSpPr/>
          <p:nvPr userDrawn="1"/>
        </p:nvSpPr>
        <p:spPr>
          <a:xfrm>
            <a:off x="11553453" y="428520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7"/>
          <p:cNvSpPr/>
          <p:nvPr userDrawn="1"/>
        </p:nvSpPr>
        <p:spPr>
          <a:xfrm>
            <a:off x="-325120" y="2760345"/>
            <a:ext cx="575945" cy="830580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D20-84CE-4CE3-8CE4-C78D30FE24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22C05-203E-4EF6-9057-744FAF9589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45F42-8AAF-4013-80AA-EB939D63770A}"/>
              </a:ext>
            </a:extLst>
          </p:cNvPr>
          <p:cNvSpPr txBox="1">
            <a:spLocks/>
          </p:cNvSpPr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ython.quectel.com/wiki/#/zh-cn/api/QuecPythonClasslib?id=sp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>
            <a:extLst>
              <a:ext uri="{FF2B5EF4-FFF2-40B4-BE49-F238E27FC236}">
                <a16:creationId xmlns:a16="http://schemas.microsoft.com/office/drawing/2014/main" id="{32EC3A89-9DBA-7D42-9118-921FCBD1A716}"/>
              </a:ext>
            </a:extLst>
          </p:cNvPr>
          <p:cNvSpPr txBox="1">
            <a:spLocks/>
          </p:cNvSpPr>
          <p:nvPr/>
        </p:nvSpPr>
        <p:spPr bwMode="auto">
          <a:xfrm>
            <a:off x="487488" y="2394745"/>
            <a:ext cx="78376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10874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  <a:cs typeface="+mj-cs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“移远杯”课程培训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A55F9-F963-BC41-8950-BC50FD8D5756}"/>
              </a:ext>
            </a:extLst>
          </p:cNvPr>
          <p:cNvSpPr txBox="1"/>
          <p:nvPr/>
        </p:nvSpPr>
        <p:spPr>
          <a:xfrm>
            <a:off x="487488" y="3493316"/>
            <a:ext cx="46716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片上外设工作原理及应用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B6C1980-AC51-4476-A595-0552771853C8}"/>
              </a:ext>
            </a:extLst>
          </p:cNvPr>
          <p:cNvSpPr txBox="1"/>
          <p:nvPr/>
        </p:nvSpPr>
        <p:spPr>
          <a:xfrm>
            <a:off x="487488" y="5328627"/>
            <a:ext cx="6626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陈驰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软件一部</a:t>
            </a:r>
          </a:p>
        </p:txBody>
      </p:sp>
    </p:spTree>
    <p:extLst>
      <p:ext uri="{BB962C8B-B14F-4D97-AF65-F5344CB8AC3E}">
        <p14:creationId xmlns:p14="http://schemas.microsoft.com/office/powerpoint/2010/main" val="82919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自发自收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A0BE95-D14A-3785-7481-5A5E31D3E18A}"/>
              </a:ext>
            </a:extLst>
          </p:cNvPr>
          <p:cNvGrpSpPr/>
          <p:nvPr/>
        </p:nvGrpSpPr>
        <p:grpSpPr>
          <a:xfrm>
            <a:off x="696010" y="1417513"/>
            <a:ext cx="5659832" cy="1511058"/>
            <a:chOff x="838622" y="1636275"/>
            <a:chExt cx="10513169" cy="151105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20A9DF-B2CC-1428-E90C-980BBFB365F0}"/>
                </a:ext>
              </a:extLst>
            </p:cNvPr>
            <p:cNvSpPr/>
            <p:nvPr/>
          </p:nvSpPr>
          <p:spPr>
            <a:xfrm>
              <a:off x="838622" y="2046582"/>
              <a:ext cx="10513169" cy="1100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通过杜邦线将模组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SPI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MOSI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MISO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引脚连接在一起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marL="342900" indent="-342900" defTabSz="913256">
                <a:lnSpc>
                  <a:spcPct val="120000"/>
                </a:lnSpc>
                <a:buAutoNum type="arabicPeriod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通过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SPI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接口发出一包数据，期望数据发送完成后，同时能够接收到一包相同的数据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2D8E778-E354-E30A-E250-0004F762B9B6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驱动原理：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1905B1-614D-25D4-AE89-FA6EFB6D533D}"/>
              </a:ext>
            </a:extLst>
          </p:cNvPr>
          <p:cNvGrpSpPr/>
          <p:nvPr/>
        </p:nvGrpSpPr>
        <p:grpSpPr>
          <a:xfrm>
            <a:off x="696010" y="4076745"/>
            <a:ext cx="6350742" cy="737384"/>
            <a:chOff x="838622" y="1636275"/>
            <a:chExt cx="10513169" cy="73738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72D41E-E65C-661A-29CC-D40ECB55EFAE}"/>
                </a:ext>
              </a:extLst>
            </p:cNvPr>
            <p:cNvSpPr/>
            <p:nvPr/>
          </p:nvSpPr>
          <p:spPr>
            <a:xfrm>
              <a:off x="838622" y="2046582"/>
              <a:ext cx="10513169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  <a:hlinkClick r:id="rId2"/>
                </a:rPr>
                <a:t>https://python.quectel.com/wiki/#/zh-cn/api/QuecPythonClasslib?id=spi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3A6721-AE00-B218-9D40-BD8FE75E7E10}"/>
                </a:ext>
              </a:extLst>
            </p:cNvPr>
            <p:cNvSpPr/>
            <p:nvPr/>
          </p:nvSpPr>
          <p:spPr>
            <a:xfrm>
              <a:off x="838622" y="1636275"/>
              <a:ext cx="5150776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SPI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操作</a:t>
              </a: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API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07C374-EE30-AA82-A961-F7F86C121488}"/>
              </a:ext>
            </a:extLst>
          </p:cNvPr>
          <p:cNvGrpSpPr/>
          <p:nvPr/>
        </p:nvGrpSpPr>
        <p:grpSpPr>
          <a:xfrm>
            <a:off x="7110127" y="1842501"/>
            <a:ext cx="3837770" cy="2549056"/>
            <a:chOff x="7046752" y="1732843"/>
            <a:chExt cx="3837770" cy="2549056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7C238328-1756-94AB-3373-7C9251891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5" t="8931" r="45877" b="33018"/>
            <a:stretch/>
          </p:blipFill>
          <p:spPr>
            <a:xfrm>
              <a:off x="7046752" y="1732843"/>
              <a:ext cx="3837770" cy="2549056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E9E60D2-AA53-0ED1-28FA-90A549AD2453}"/>
                </a:ext>
              </a:extLst>
            </p:cNvPr>
            <p:cNvCxnSpPr/>
            <p:nvPr/>
          </p:nvCxnSpPr>
          <p:spPr>
            <a:xfrm>
              <a:off x="10884522" y="2065280"/>
              <a:ext cx="0" cy="5249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01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3EE11-25EF-15F6-A9DD-5CCE2B61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</a:t>
            </a:r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自发自收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45EA3B4-EA79-1640-62B8-57272E21D546}"/>
              </a:ext>
            </a:extLst>
          </p:cNvPr>
          <p:cNvGrpSpPr/>
          <p:nvPr/>
        </p:nvGrpSpPr>
        <p:grpSpPr>
          <a:xfrm>
            <a:off x="696010" y="1417513"/>
            <a:ext cx="5659832" cy="737384"/>
            <a:chOff x="838622" y="1636275"/>
            <a:chExt cx="10513169" cy="73738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2A6FD1E-CDED-BBE3-45F7-1CB2FD33B79C}"/>
                </a:ext>
              </a:extLst>
            </p:cNvPr>
            <p:cNvSpPr/>
            <p:nvPr/>
          </p:nvSpPr>
          <p:spPr>
            <a:xfrm>
              <a:off x="838622" y="2046582"/>
              <a:ext cx="10513169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请同学们自行实现，并上台演示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B006D98-3DB6-F701-B3E7-E0661AAEC761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代码实现：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3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课程总结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698223"/>
            <a:ext cx="9361040" cy="295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的拓扑结构：一主多从，四根线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种工作模式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 4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种工作模式的时序图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SPI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环形移位寄存器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2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8360" y="2267585"/>
            <a:ext cx="3081655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dist">
              <a:lnSpc>
                <a:spcPct val="150000"/>
              </a:lnSpc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rial Black" panose="020B0A04020102020204" charset="0"/>
              </a:rPr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A4C1D-7423-4ED1-95B7-761753A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课程答疑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2210965"/>
            <a:ext cx="2807662" cy="2807662"/>
          </a:xfrm>
          <a:prstGeom prst="ellipse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4292370" y="2353464"/>
            <a:ext cx="7346963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了解公司的发展历程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认同公司的使命、愿景、核心价值观、经营理念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 startAt="3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能阐述至少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个符合移远企业文化的案例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时间安排、课堂纪律、教材教具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211352" y="2227646"/>
            <a:ext cx="7427980" cy="2879653"/>
          </a:xfrm>
          <a:prstGeom prst="wedgeRectCallout">
            <a:avLst>
              <a:gd name="adj1" fmla="val -55221"/>
              <a:gd name="adj2" fmla="val -16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324903" y="2353464"/>
            <a:ext cx="7346963" cy="286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记忆：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片上外设资源、应用场景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理解：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片上外设工作原理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应用：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按键扫描、呼吸灯控制、温湿度传感器读取、光敏电阻数据读取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endParaRPr lang="zh-CN" altLang="en-US" sz="2400" dirty="0">
              <a:solidFill>
                <a:srgbClr val="40404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说明：</a:t>
            </a: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时间安排、课堂纪律、教材教具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EC3A6A-C48E-40DD-BE16-57E036AE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学习目标</a:t>
            </a:r>
            <a:endParaRPr lang="zh-CN" altLang="en-US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4">
            <a:extLst>
              <a:ext uri="{FF2B5EF4-FFF2-40B4-BE49-F238E27FC236}">
                <a16:creationId xmlns:a16="http://schemas.microsoft.com/office/drawing/2014/main" id="{F256DACB-D6C7-43FA-8D28-712EE6213A42}"/>
              </a:ext>
            </a:extLst>
          </p:cNvPr>
          <p:cNvSpPr/>
          <p:nvPr/>
        </p:nvSpPr>
        <p:spPr>
          <a:xfrm>
            <a:off x="386092" y="1839688"/>
            <a:ext cx="6987831" cy="3593445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第一章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及外部中断原理与应用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第二章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第三章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第四章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原理与应用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FA0505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第五章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第六章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6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One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协议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概念、拓扑结构、工作模式、时序图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的概念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EDAA3-C038-6C19-1583-B8F757D09B2E}"/>
              </a:ext>
            </a:extLst>
          </p:cNvPr>
          <p:cNvSpPr txBox="1"/>
          <p:nvPr/>
        </p:nvSpPr>
        <p:spPr>
          <a:xfrm>
            <a:off x="827351" y="1312079"/>
            <a:ext cx="47009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Serial Peripheral interface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拓扑结构：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基于主从结构，一主多从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四根线：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MOSI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MISO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MOSI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：主机输出从机输入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MISO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：主机输入从机输出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：时钟信号，由主机产生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：片选信号，用来选中（使能）指定的从机，每个从机的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引脚都要连接至主机的一个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时钟极性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(CPOL)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与时钟相位</a:t>
            </a:r>
            <a:r>
              <a:rPr lang="en-US" altLang="zh-CN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(CPHA)</a:t>
            </a:r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CPOL=0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，表示当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SCLK=0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时处于空闲态，所以有效状态是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处于高电平时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CPOL=1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，表示当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SCLK=1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时处于空闲态，所以有效状态是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处于低电平时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CPHA=0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，表示数据采样是在第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个边沿，数据发送在第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CPHA=1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，表示数据采样是在第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个边沿，数据发送在第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05BFC0FA-9D50-7825-845A-A27DEB6F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05" y="1471470"/>
            <a:ext cx="5784700" cy="21861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53F7DB-B993-E31E-0CB5-46384752BF9F}"/>
              </a:ext>
            </a:extLst>
          </p:cNvPr>
          <p:cNvSpPr txBox="1"/>
          <p:nvPr/>
        </p:nvSpPr>
        <p:spPr>
          <a:xfrm>
            <a:off x="7002891" y="4359322"/>
            <a:ext cx="32069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工作模式：</a:t>
            </a:r>
            <a:endParaRPr lang="en-US" altLang="zh-CN" sz="2000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Mode0：CPOL=0，CPHA=0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Mode1：CPOL=0，CPHA=1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Mode2：CPOL=1，CPHA=0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Mode3：CPOL=1，CPHA=1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4E4CB7-62B3-0826-1CD9-4F95BAAA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的时序详述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CFBEC2-CF2B-35A6-51E3-1EFEB18D8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r="1823" b="2252"/>
          <a:stretch/>
        </p:blipFill>
        <p:spPr>
          <a:xfrm>
            <a:off x="517514" y="1357421"/>
            <a:ext cx="6258188" cy="41431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BD1B4A-7A2F-7ECD-54BF-C7BF3BCD389B}"/>
              </a:ext>
            </a:extLst>
          </p:cNvPr>
          <p:cNvSpPr txBox="1"/>
          <p:nvPr/>
        </p:nvSpPr>
        <p:spPr>
          <a:xfrm>
            <a:off x="7097087" y="1356064"/>
            <a:ext cx="47901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CPOL=0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CPHA=0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此时空闲态时，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处于低电平，数据采样是在第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个边沿，也就是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由低电平到高电平的跳变，所以数据采样是在上升沿，数据发送是在下降沿。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CPOL=0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CPHA=1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此时空闲态时，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处于低电平，数据发送是在第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个边沿，也就是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由低电平到高电平的跳变，所以数据采样是在下降沿，数据发送是在上升沿。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CPOL=1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CPHA=0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此时空闲态时，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处于高电平，数据采集是在第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个边沿，也就是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由高电平到低电平的跳变，所以数据采集是在下降沿，数据发送是在上升沿。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CPOL=1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CPHA=1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此时空闲态时，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处于高电平，数据发送是在第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个边沿，也就是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由高电平到低电平的跳变，所以数据采集是在上升沿，数据发送是在下降沿。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主机能够控制时钟信号，因为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通信并不像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或者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通信那样有专门的通信周期、通信起始信号、通信结束信号，所以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 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协议只能通过控制时钟信号线，在没有数据交流的时候，时钟线要维持在空闲电平。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25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4E4CB7-62B3-0826-1CD9-4F95BAAA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的时序动态图解</a:t>
            </a:r>
            <a:endParaRPr lang="en-GB" sz="2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35C3925-7D32-32B0-9F15-F22D3E26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0" y="1344638"/>
            <a:ext cx="6096000" cy="2266950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9E5C6DE-D6A5-587D-D8AF-D0F0D61E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0" y="4233878"/>
            <a:ext cx="6096000" cy="1704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34E53-006F-43F4-95E8-31C5CE8A8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30" y="1290581"/>
            <a:ext cx="4337633" cy="19767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77434A-6C28-61F4-466C-4812228C2422}"/>
              </a:ext>
            </a:extLst>
          </p:cNvPr>
          <p:cNvSpPr txBox="1"/>
          <p:nvPr/>
        </p:nvSpPr>
        <p:spPr>
          <a:xfrm>
            <a:off x="7097087" y="3308051"/>
            <a:ext cx="47901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环形移位寄存器：</a:t>
            </a:r>
            <a:endParaRPr lang="en-US" altLang="zh-CN" sz="14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主机通过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MOSI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数据线，将数据逐字节放入内部的移位寄存器中，按照高位优先的顺序发送出去；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每向外发送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1Bit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数据，主机的移位寄存器就空出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1Bit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的空间；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与此同时，从机的移位寄存器中也充满数据，主机向从机发送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1Bit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数据的同时，从机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MISO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数据线会向主机发送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1Bit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数据，从机的移位寄存器就空出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1Bit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的空间；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从机移位寄存器空出的空间，用以接收主机的数据，主机亦然；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主机向从机发送完所有字节后，从机同时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也向主机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回复了同等数量的字节。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</a:t>
            </a:r>
            <a:r>
              <a:rPr lang="en-US" altLang="zh-CN" spc="200" dirty="0">
                <a:solidFill>
                  <a:srgbClr val="404040"/>
                </a:solidFill>
              </a:rPr>
              <a:t>Two</a:t>
            </a:r>
            <a:endParaRPr lang="en-US" altLang="zh-CN" spc="200" dirty="0">
              <a:solidFill>
                <a:srgbClr val="404040"/>
              </a:solidFill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应用场景、自收自发</a:t>
            </a: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05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F3B8686-1826-A917-C502-E5784C362632}"/>
              </a:ext>
            </a:extLst>
          </p:cNvPr>
          <p:cNvGrpSpPr/>
          <p:nvPr/>
        </p:nvGrpSpPr>
        <p:grpSpPr>
          <a:xfrm>
            <a:off x="450676" y="871390"/>
            <a:ext cx="11068224" cy="4371215"/>
            <a:chOff x="450676" y="871390"/>
            <a:chExt cx="11068224" cy="4371215"/>
          </a:xfrm>
        </p:grpSpPr>
        <p:sp>
          <p:nvSpPr>
            <p:cNvPr id="4" name="išlïḍé">
              <a:extLst>
                <a:ext uri="{FF2B5EF4-FFF2-40B4-BE49-F238E27FC236}">
                  <a16:creationId xmlns:a16="http://schemas.microsoft.com/office/drawing/2014/main" id="{A17A4F82-2A50-8B02-09B0-A54BF427289F}"/>
                </a:ext>
              </a:extLst>
            </p:cNvPr>
            <p:cNvSpPr/>
            <p:nvPr/>
          </p:nvSpPr>
          <p:spPr>
            <a:xfrm>
              <a:off x="660400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íṧļïdé">
              <a:extLst>
                <a:ext uri="{FF2B5EF4-FFF2-40B4-BE49-F238E27FC236}">
                  <a16:creationId xmlns:a16="http://schemas.microsoft.com/office/drawing/2014/main" id="{A14FB847-03E5-5A1C-AE84-EE86F8055B83}"/>
                </a:ext>
              </a:extLst>
            </p:cNvPr>
            <p:cNvSpPr txBox="1"/>
            <p:nvPr/>
          </p:nvSpPr>
          <p:spPr>
            <a:xfrm>
              <a:off x="1590996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îšḷíḋé">
              <a:extLst>
                <a:ext uri="{FF2B5EF4-FFF2-40B4-BE49-F238E27FC236}">
                  <a16:creationId xmlns:a16="http://schemas.microsoft.com/office/drawing/2014/main" id="{CD097B64-ECC1-77CB-078B-1F3C32F9F52D}"/>
                </a:ext>
              </a:extLst>
            </p:cNvPr>
            <p:cNvSpPr/>
            <p:nvPr/>
          </p:nvSpPr>
          <p:spPr>
            <a:xfrm>
              <a:off x="876400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存储器访问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î$ḻíḋe">
              <a:extLst>
                <a:ext uri="{FF2B5EF4-FFF2-40B4-BE49-F238E27FC236}">
                  <a16:creationId xmlns:a16="http://schemas.microsoft.com/office/drawing/2014/main" id="{0F87A58F-C458-4B36-E669-1F904CEF8FE2}"/>
                </a:ext>
              </a:extLst>
            </p:cNvPr>
            <p:cNvSpPr/>
            <p:nvPr/>
          </p:nvSpPr>
          <p:spPr>
            <a:xfrm>
              <a:off x="876400" y="4427879"/>
              <a:ext cx="1969192" cy="597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PSRAM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NandFlash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NorFlash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ṣḻidè">
              <a:extLst>
                <a:ext uri="{FF2B5EF4-FFF2-40B4-BE49-F238E27FC236}">
                  <a16:creationId xmlns:a16="http://schemas.microsoft.com/office/drawing/2014/main" id="{31E97D72-4BB2-F862-E63B-AC200C83CDE8}"/>
                </a:ext>
              </a:extLst>
            </p:cNvPr>
            <p:cNvSpPr/>
            <p:nvPr/>
          </p:nvSpPr>
          <p:spPr>
            <a:xfrm>
              <a:off x="3479503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íṡľíďê">
              <a:extLst>
                <a:ext uri="{FF2B5EF4-FFF2-40B4-BE49-F238E27FC236}">
                  <a16:creationId xmlns:a16="http://schemas.microsoft.com/office/drawing/2014/main" id="{F079D018-39E5-A7FC-046C-EC195033F306}"/>
                </a:ext>
              </a:extLst>
            </p:cNvPr>
            <p:cNvSpPr txBox="1"/>
            <p:nvPr/>
          </p:nvSpPr>
          <p:spPr>
            <a:xfrm>
              <a:off x="4410099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ïsḷídé">
              <a:extLst>
                <a:ext uri="{FF2B5EF4-FFF2-40B4-BE49-F238E27FC236}">
                  <a16:creationId xmlns:a16="http://schemas.microsoft.com/office/drawing/2014/main" id="{611D4CE6-EED1-8898-F90C-E803D049DD40}"/>
                </a:ext>
              </a:extLst>
            </p:cNvPr>
            <p:cNvSpPr/>
            <p:nvPr/>
          </p:nvSpPr>
          <p:spPr>
            <a:xfrm>
              <a:off x="3695503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高速</a:t>
              </a:r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ADC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芯片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iṥlîde">
              <a:extLst>
                <a:ext uri="{FF2B5EF4-FFF2-40B4-BE49-F238E27FC236}">
                  <a16:creationId xmlns:a16="http://schemas.microsoft.com/office/drawing/2014/main" id="{208FF00E-A837-35D1-5887-7C4744DE789A}"/>
                </a:ext>
              </a:extLst>
            </p:cNvPr>
            <p:cNvSpPr/>
            <p:nvPr/>
          </p:nvSpPr>
          <p:spPr>
            <a:xfrm>
              <a:off x="3695503" y="4427879"/>
              <a:ext cx="1969192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AD9639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ADS1259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íṥ1iḑé">
              <a:extLst>
                <a:ext uri="{FF2B5EF4-FFF2-40B4-BE49-F238E27FC236}">
                  <a16:creationId xmlns:a16="http://schemas.microsoft.com/office/drawing/2014/main" id="{026FBBB3-19BD-F497-FFCD-D4F4EFC91322}"/>
                </a:ext>
              </a:extLst>
            </p:cNvPr>
            <p:cNvSpPr/>
            <p:nvPr/>
          </p:nvSpPr>
          <p:spPr>
            <a:xfrm>
              <a:off x="6298606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accent1">
                <a:alpha val="1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îšļïḓê">
              <a:extLst>
                <a:ext uri="{FF2B5EF4-FFF2-40B4-BE49-F238E27FC236}">
                  <a16:creationId xmlns:a16="http://schemas.microsoft.com/office/drawing/2014/main" id="{48677F9C-D74E-64D7-4434-33F664415DC4}"/>
                </a:ext>
              </a:extLst>
            </p:cNvPr>
            <p:cNvSpPr txBox="1"/>
            <p:nvPr/>
          </p:nvSpPr>
          <p:spPr>
            <a:xfrm>
              <a:off x="7229202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ïśḷiḑê">
              <a:extLst>
                <a:ext uri="{FF2B5EF4-FFF2-40B4-BE49-F238E27FC236}">
                  <a16:creationId xmlns:a16="http://schemas.microsoft.com/office/drawing/2014/main" id="{DC731CAF-BD7B-3B3C-33A1-26E9F73FC632}"/>
                </a:ext>
              </a:extLst>
            </p:cNvPr>
            <p:cNvSpPr/>
            <p:nvPr/>
          </p:nvSpPr>
          <p:spPr>
            <a:xfrm>
              <a:off x="6514606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网卡芯片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is1îḑe">
              <a:extLst>
                <a:ext uri="{FF2B5EF4-FFF2-40B4-BE49-F238E27FC236}">
                  <a16:creationId xmlns:a16="http://schemas.microsoft.com/office/drawing/2014/main" id="{2EE11AC9-1A03-CEEB-0954-633A8DE80713}"/>
                </a:ext>
              </a:extLst>
            </p:cNvPr>
            <p:cNvSpPr/>
            <p:nvPr/>
          </p:nvSpPr>
          <p:spPr>
            <a:xfrm>
              <a:off x="6514606" y="4427879"/>
              <a:ext cx="1969192" cy="597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如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DM9051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w5500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ENC28J60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îś1ídê">
              <a:extLst>
                <a:ext uri="{FF2B5EF4-FFF2-40B4-BE49-F238E27FC236}">
                  <a16:creationId xmlns:a16="http://schemas.microsoft.com/office/drawing/2014/main" id="{9F1F140C-9EDE-D3EF-881B-FCE3F2AB0317}"/>
                </a:ext>
              </a:extLst>
            </p:cNvPr>
            <p:cNvSpPr/>
            <p:nvPr/>
          </p:nvSpPr>
          <p:spPr>
            <a:xfrm>
              <a:off x="9117708" y="3166981"/>
              <a:ext cx="2401192" cy="2075624"/>
            </a:xfrm>
            <a:prstGeom prst="round2DiagRect">
              <a:avLst>
                <a:gd name="adj1" fmla="val 24900"/>
                <a:gd name="adj2" fmla="val 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ïṥļïďé">
              <a:extLst>
                <a:ext uri="{FF2B5EF4-FFF2-40B4-BE49-F238E27FC236}">
                  <a16:creationId xmlns:a16="http://schemas.microsoft.com/office/drawing/2014/main" id="{45250C0E-5090-7162-811A-FF345E86D05B}"/>
                </a:ext>
              </a:extLst>
            </p:cNvPr>
            <p:cNvSpPr txBox="1"/>
            <p:nvPr/>
          </p:nvSpPr>
          <p:spPr>
            <a:xfrm>
              <a:off x="10048304" y="3382981"/>
              <a:ext cx="540000" cy="540000"/>
            </a:xfrm>
            <a:prstGeom prst="roundRect">
              <a:avLst/>
            </a:prstGeom>
            <a:solidFill>
              <a:srgbClr val="FA0505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endParaRPr kumimoji="1"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ísḷîďe">
              <a:extLst>
                <a:ext uri="{FF2B5EF4-FFF2-40B4-BE49-F238E27FC236}">
                  <a16:creationId xmlns:a16="http://schemas.microsoft.com/office/drawing/2014/main" id="{A3E5537F-7B07-7708-9C95-31E3AE0A9A59}"/>
                </a:ext>
              </a:extLst>
            </p:cNvPr>
            <p:cNvSpPr/>
            <p:nvPr/>
          </p:nvSpPr>
          <p:spPr>
            <a:xfrm>
              <a:off x="9333708" y="4005785"/>
              <a:ext cx="1969192" cy="427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LCD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驱动</a:t>
              </a:r>
              <a:endParaRPr kumimoji="1"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íšľiḑê">
              <a:extLst>
                <a:ext uri="{FF2B5EF4-FFF2-40B4-BE49-F238E27FC236}">
                  <a16:creationId xmlns:a16="http://schemas.microsoft.com/office/drawing/2014/main" id="{62F0714F-49D6-8F64-F456-8B0C7DBF892E}"/>
                </a:ext>
              </a:extLst>
            </p:cNvPr>
            <p:cNvSpPr/>
            <p:nvPr/>
          </p:nvSpPr>
          <p:spPr>
            <a:xfrm>
              <a:off x="9333708" y="4427879"/>
              <a:ext cx="1969192" cy="601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各种低分辨率的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LCD</a:t>
              </a:r>
              <a:r>
                <a:rPr kumimoji="1"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，如功能机、穿戴设备（手表）等</a:t>
              </a:r>
              <a:endParaRPr kumimoji="1"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isḻíḑê">
              <a:extLst>
                <a:ext uri="{FF2B5EF4-FFF2-40B4-BE49-F238E27FC236}">
                  <a16:creationId xmlns:a16="http://schemas.microsoft.com/office/drawing/2014/main" id="{F3E7CA7D-DCCC-5BDE-6C17-F3E9C67C97A1}"/>
                </a:ext>
              </a:extLst>
            </p:cNvPr>
            <p:cNvSpPr/>
            <p:nvPr/>
          </p:nvSpPr>
          <p:spPr>
            <a:xfrm>
              <a:off x="1357968" y="1615395"/>
              <a:ext cx="5540924" cy="401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---------------------------------------------------------------------------</a:t>
              </a:r>
            </a:p>
          </p:txBody>
        </p:sp>
        <p:sp>
          <p:nvSpPr>
            <p:cNvPr id="21" name="iṥḻiḍè">
              <a:extLst>
                <a:ext uri="{FF2B5EF4-FFF2-40B4-BE49-F238E27FC236}">
                  <a16:creationId xmlns:a16="http://schemas.microsoft.com/office/drawing/2014/main" id="{CFDD3338-E0CC-4BAF-EA8E-0A6902C61ECF}"/>
                </a:ext>
              </a:extLst>
            </p:cNvPr>
            <p:cNvSpPr/>
            <p:nvPr/>
          </p:nvSpPr>
          <p:spPr>
            <a:xfrm>
              <a:off x="1357966" y="929947"/>
              <a:ext cx="5540924" cy="679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SPI</a:t>
              </a:r>
              <a:r>
                <a:rPr kumimoji="1" lang="zh-CN" altLang="en-US" sz="3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应用场景</a:t>
              </a:r>
              <a:endParaRPr kumimoji="1"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îṡḷïďè" descr="前引号">
              <a:extLst>
                <a:ext uri="{FF2B5EF4-FFF2-40B4-BE49-F238E27FC236}">
                  <a16:creationId xmlns:a16="http://schemas.microsoft.com/office/drawing/2014/main" id="{07629EFE-99FA-D7B0-64BD-A46E133A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676" y="871390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3837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7804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4793</TotalTime>
  <Words>968</Words>
  <Application>Microsoft Office PowerPoint</Application>
  <PresentationFormat>宽屏</PresentationFormat>
  <Paragraphs>98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黑体</vt:lpstr>
      <vt:lpstr>微软雅黑</vt:lpstr>
      <vt:lpstr>Arial</vt:lpstr>
      <vt:lpstr>Arial Black</vt:lpstr>
      <vt:lpstr>Calibri</vt:lpstr>
      <vt:lpstr>Calibri Light</vt:lpstr>
      <vt:lpstr>Wingdings</vt:lpstr>
      <vt:lpstr>Office Theme</vt:lpstr>
      <vt:lpstr>PowerPoint 演示文稿</vt:lpstr>
      <vt:lpstr>学习目标</vt:lpstr>
      <vt:lpstr>PowerPoint 演示文稿</vt:lpstr>
      <vt:lpstr>SPI协议</vt:lpstr>
      <vt:lpstr>SPI的概念</vt:lpstr>
      <vt:lpstr>SPI的时序详述</vt:lpstr>
      <vt:lpstr>SPI的时序动态图解</vt:lpstr>
      <vt:lpstr>SPI的应用</vt:lpstr>
      <vt:lpstr>PowerPoint 演示文稿</vt:lpstr>
      <vt:lpstr>SPI实验——自发自收</vt:lpstr>
      <vt:lpstr>SPI实验——自发自收</vt:lpstr>
      <vt:lpstr>课程总结</vt:lpstr>
      <vt:lpstr>课程答疑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Rivern Yuan(袁帅)</cp:lastModifiedBy>
  <cp:revision>270</cp:revision>
  <dcterms:created xsi:type="dcterms:W3CDTF">2021-02-08T10:25:27Z</dcterms:created>
  <dcterms:modified xsi:type="dcterms:W3CDTF">2022-08-11T01:46:23Z</dcterms:modified>
</cp:coreProperties>
</file>